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7432000" cy="16459200"/>
  <p:notesSz cx="6715125" cy="9239250"/>
  <p:defaultTextStyle>
    <a:defPPr>
      <a:defRPr lang="en-US"/>
    </a:defPPr>
    <a:lvl1pPr algn="ctr" rtl="0" fontAlgn="base">
      <a:spcBef>
        <a:spcPct val="0"/>
      </a:spcBef>
      <a:spcAft>
        <a:spcPct val="0"/>
      </a:spcAft>
      <a:defRPr sz="4900" kern="1200">
        <a:solidFill>
          <a:schemeClr val="tx1"/>
        </a:solidFill>
        <a:latin typeface="Arial" charset="0"/>
        <a:ea typeface="+mn-ea"/>
        <a:cs typeface="+mn-cs"/>
      </a:defRPr>
    </a:lvl1pPr>
    <a:lvl2pPr marL="457200" algn="ctr" rtl="0" fontAlgn="base">
      <a:spcBef>
        <a:spcPct val="0"/>
      </a:spcBef>
      <a:spcAft>
        <a:spcPct val="0"/>
      </a:spcAft>
      <a:defRPr sz="4900" kern="1200">
        <a:solidFill>
          <a:schemeClr val="tx1"/>
        </a:solidFill>
        <a:latin typeface="Arial" charset="0"/>
        <a:ea typeface="+mn-ea"/>
        <a:cs typeface="+mn-cs"/>
      </a:defRPr>
    </a:lvl2pPr>
    <a:lvl3pPr marL="914400" algn="ctr" rtl="0" fontAlgn="base">
      <a:spcBef>
        <a:spcPct val="0"/>
      </a:spcBef>
      <a:spcAft>
        <a:spcPct val="0"/>
      </a:spcAft>
      <a:defRPr sz="4900" kern="1200">
        <a:solidFill>
          <a:schemeClr val="tx1"/>
        </a:solidFill>
        <a:latin typeface="Arial" charset="0"/>
        <a:ea typeface="+mn-ea"/>
        <a:cs typeface="+mn-cs"/>
      </a:defRPr>
    </a:lvl3pPr>
    <a:lvl4pPr marL="1371600" algn="ctr" rtl="0" fontAlgn="base">
      <a:spcBef>
        <a:spcPct val="0"/>
      </a:spcBef>
      <a:spcAft>
        <a:spcPct val="0"/>
      </a:spcAft>
      <a:defRPr sz="4900" kern="1200">
        <a:solidFill>
          <a:schemeClr val="tx1"/>
        </a:solidFill>
        <a:latin typeface="Arial" charset="0"/>
        <a:ea typeface="+mn-ea"/>
        <a:cs typeface="+mn-cs"/>
      </a:defRPr>
    </a:lvl4pPr>
    <a:lvl5pPr marL="1828800" algn="ctr" rtl="0" fontAlgn="base">
      <a:spcBef>
        <a:spcPct val="0"/>
      </a:spcBef>
      <a:spcAft>
        <a:spcPct val="0"/>
      </a:spcAft>
      <a:defRPr sz="4900" kern="1200">
        <a:solidFill>
          <a:schemeClr val="tx1"/>
        </a:solidFill>
        <a:latin typeface="Arial" charset="0"/>
        <a:ea typeface="+mn-ea"/>
        <a:cs typeface="+mn-cs"/>
      </a:defRPr>
    </a:lvl5pPr>
    <a:lvl6pPr marL="2286000" algn="l" defTabSz="914400" rtl="0" eaLnBrk="1" latinLnBrk="0" hangingPunct="1">
      <a:defRPr sz="4900" kern="1200">
        <a:solidFill>
          <a:schemeClr val="tx1"/>
        </a:solidFill>
        <a:latin typeface="Arial" charset="0"/>
        <a:ea typeface="+mn-ea"/>
        <a:cs typeface="+mn-cs"/>
      </a:defRPr>
    </a:lvl6pPr>
    <a:lvl7pPr marL="2743200" algn="l" defTabSz="914400" rtl="0" eaLnBrk="1" latinLnBrk="0" hangingPunct="1">
      <a:defRPr sz="4900" kern="1200">
        <a:solidFill>
          <a:schemeClr val="tx1"/>
        </a:solidFill>
        <a:latin typeface="Arial" charset="0"/>
        <a:ea typeface="+mn-ea"/>
        <a:cs typeface="+mn-cs"/>
      </a:defRPr>
    </a:lvl7pPr>
    <a:lvl8pPr marL="3200400" algn="l" defTabSz="914400" rtl="0" eaLnBrk="1" latinLnBrk="0" hangingPunct="1">
      <a:defRPr sz="4900" kern="1200">
        <a:solidFill>
          <a:schemeClr val="tx1"/>
        </a:solidFill>
        <a:latin typeface="Arial" charset="0"/>
        <a:ea typeface="+mn-ea"/>
        <a:cs typeface="+mn-cs"/>
      </a:defRPr>
    </a:lvl8pPr>
    <a:lvl9pPr marL="3657600" algn="l" defTabSz="914400" rtl="0" eaLnBrk="1" latinLnBrk="0" hangingPunct="1">
      <a:defRPr sz="49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varScale="1">
        <p:scale>
          <a:sx n="35" d="100"/>
          <a:sy n="35" d="100"/>
        </p:scale>
        <p:origin x="-398" y="-67"/>
      </p:cViewPr>
      <p:guideLst>
        <p:guide orient="horz" pos="1472"/>
        <p:guide orient="horz" pos="10098"/>
        <p:guide pos="864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471488" y="692150"/>
            <a:ext cx="5773737"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B341125-7FD1-4FFC-BA04-8606EAC93EEB}" type="slidenum">
              <a:rPr lang="en-US"/>
              <a:pPr/>
              <a:t>‹#›</a:t>
            </a:fld>
            <a:endParaRPr lang="en-US"/>
          </a:p>
        </p:txBody>
      </p:sp>
    </p:spTree>
    <p:extLst>
      <p:ext uri="{BB962C8B-B14F-4D97-AF65-F5344CB8AC3E}">
        <p14:creationId xmlns:p14="http://schemas.microsoft.com/office/powerpoint/2010/main" val="16236385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175DA-0793-4A20-9271-7587546B9D8B}"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megaprint.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Picture 7">
            <a:hlinkClick r:id="rId3"/>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r="38727"/>
          <a:stretch>
            <a:fillRect/>
          </a:stretch>
        </p:blipFill>
        <p:spPr bwMode="auto">
          <a:xfrm>
            <a:off x="22008407" y="16156967"/>
            <a:ext cx="3000433" cy="1541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1"/>
          <p:cNvSpPr txBox="1"/>
          <p:nvPr userDrawn="1"/>
        </p:nvSpPr>
        <p:spPr>
          <a:xfrm>
            <a:off x="24999573" y="16067231"/>
            <a:ext cx="1975669" cy="292388"/>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300" dirty="0" smtClean="0">
                <a:solidFill>
                  <a:schemeClr val="bg1"/>
                </a:solidFill>
              </a:rPr>
              <a:t>www.postersession.com</a:t>
            </a:r>
            <a:endParaRPr lang="en-US" sz="13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508250" rtl="0" fontAlgn="base">
        <a:spcBef>
          <a:spcPct val="0"/>
        </a:spcBef>
        <a:spcAft>
          <a:spcPct val="0"/>
        </a:spcAft>
        <a:defRPr sz="12100">
          <a:solidFill>
            <a:schemeClr val="tx2"/>
          </a:solidFill>
          <a:latin typeface="+mj-lt"/>
          <a:ea typeface="+mj-ea"/>
          <a:cs typeface="+mj-cs"/>
        </a:defRPr>
      </a:lvl1pPr>
      <a:lvl2pPr algn="ctr" defTabSz="2508250" rtl="0" fontAlgn="base">
        <a:spcBef>
          <a:spcPct val="0"/>
        </a:spcBef>
        <a:spcAft>
          <a:spcPct val="0"/>
        </a:spcAft>
        <a:defRPr sz="12100">
          <a:solidFill>
            <a:schemeClr val="tx2"/>
          </a:solidFill>
          <a:latin typeface="Arial" charset="0"/>
        </a:defRPr>
      </a:lvl2pPr>
      <a:lvl3pPr algn="ctr" defTabSz="2508250" rtl="0" fontAlgn="base">
        <a:spcBef>
          <a:spcPct val="0"/>
        </a:spcBef>
        <a:spcAft>
          <a:spcPct val="0"/>
        </a:spcAft>
        <a:defRPr sz="12100">
          <a:solidFill>
            <a:schemeClr val="tx2"/>
          </a:solidFill>
          <a:latin typeface="Arial" charset="0"/>
        </a:defRPr>
      </a:lvl3pPr>
      <a:lvl4pPr algn="ctr" defTabSz="2508250" rtl="0" fontAlgn="base">
        <a:spcBef>
          <a:spcPct val="0"/>
        </a:spcBef>
        <a:spcAft>
          <a:spcPct val="0"/>
        </a:spcAft>
        <a:defRPr sz="12100">
          <a:solidFill>
            <a:schemeClr val="tx2"/>
          </a:solidFill>
          <a:latin typeface="Arial" charset="0"/>
        </a:defRPr>
      </a:lvl4pPr>
      <a:lvl5pPr algn="ctr" defTabSz="2508250" rtl="0" fontAlgn="base">
        <a:spcBef>
          <a:spcPct val="0"/>
        </a:spcBef>
        <a:spcAft>
          <a:spcPct val="0"/>
        </a:spcAft>
        <a:defRPr sz="12100">
          <a:solidFill>
            <a:schemeClr val="tx2"/>
          </a:solidFill>
          <a:latin typeface="Arial" charset="0"/>
        </a:defRPr>
      </a:lvl5pPr>
      <a:lvl6pPr marL="457200" algn="ctr" defTabSz="2508250" rtl="0" fontAlgn="base">
        <a:spcBef>
          <a:spcPct val="0"/>
        </a:spcBef>
        <a:spcAft>
          <a:spcPct val="0"/>
        </a:spcAft>
        <a:defRPr sz="12100">
          <a:solidFill>
            <a:schemeClr val="tx2"/>
          </a:solidFill>
          <a:latin typeface="Arial" charset="0"/>
        </a:defRPr>
      </a:lvl6pPr>
      <a:lvl7pPr marL="914400" algn="ctr" defTabSz="2508250" rtl="0" fontAlgn="base">
        <a:spcBef>
          <a:spcPct val="0"/>
        </a:spcBef>
        <a:spcAft>
          <a:spcPct val="0"/>
        </a:spcAft>
        <a:defRPr sz="12100">
          <a:solidFill>
            <a:schemeClr val="tx2"/>
          </a:solidFill>
          <a:latin typeface="Arial" charset="0"/>
        </a:defRPr>
      </a:lvl7pPr>
      <a:lvl8pPr marL="1371600" algn="ctr" defTabSz="2508250" rtl="0" fontAlgn="base">
        <a:spcBef>
          <a:spcPct val="0"/>
        </a:spcBef>
        <a:spcAft>
          <a:spcPct val="0"/>
        </a:spcAft>
        <a:defRPr sz="12100">
          <a:solidFill>
            <a:schemeClr val="tx2"/>
          </a:solidFill>
          <a:latin typeface="Arial" charset="0"/>
        </a:defRPr>
      </a:lvl8pPr>
      <a:lvl9pPr marL="1828800" algn="ctr" defTabSz="2508250" rtl="0" fontAlgn="base">
        <a:spcBef>
          <a:spcPct val="0"/>
        </a:spcBef>
        <a:spcAft>
          <a:spcPct val="0"/>
        </a:spcAft>
        <a:defRPr sz="12100">
          <a:solidFill>
            <a:schemeClr val="tx2"/>
          </a:solidFill>
          <a:latin typeface="Arial" charset="0"/>
        </a:defRPr>
      </a:lvl9pPr>
    </p:titleStyle>
    <p:bodyStyle>
      <a:lvl1pPr marL="941388" indent="-941388" algn="l" defTabSz="2508250" rtl="0" fontAlgn="base">
        <a:spcBef>
          <a:spcPct val="20000"/>
        </a:spcBef>
        <a:spcAft>
          <a:spcPct val="0"/>
        </a:spcAft>
        <a:buChar char="•"/>
        <a:defRPr sz="8800">
          <a:solidFill>
            <a:schemeClr val="tx1"/>
          </a:solidFill>
          <a:latin typeface="+mn-lt"/>
          <a:ea typeface="+mn-ea"/>
          <a:cs typeface="+mn-cs"/>
        </a:defRPr>
      </a:lvl1pPr>
      <a:lvl2pPr marL="2036763" indent="-782638" algn="l" defTabSz="2508250" rtl="0" fontAlgn="base">
        <a:spcBef>
          <a:spcPct val="20000"/>
        </a:spcBef>
        <a:spcAft>
          <a:spcPct val="0"/>
        </a:spcAft>
        <a:buChar char="–"/>
        <a:defRPr sz="7700">
          <a:solidFill>
            <a:schemeClr val="tx1"/>
          </a:solidFill>
          <a:latin typeface="+mn-lt"/>
        </a:defRPr>
      </a:lvl2pPr>
      <a:lvl3pPr marL="3135313" indent="-627063" algn="l" defTabSz="2508250" rtl="0" fontAlgn="base">
        <a:spcBef>
          <a:spcPct val="20000"/>
        </a:spcBef>
        <a:spcAft>
          <a:spcPct val="0"/>
        </a:spcAft>
        <a:buChar char="•"/>
        <a:defRPr sz="6600">
          <a:solidFill>
            <a:schemeClr val="tx1"/>
          </a:solidFill>
          <a:latin typeface="+mn-lt"/>
        </a:defRPr>
      </a:lvl3pPr>
      <a:lvl4pPr marL="4387850" indent="-625475" algn="l" defTabSz="2508250" rtl="0" fontAlgn="base">
        <a:spcBef>
          <a:spcPct val="20000"/>
        </a:spcBef>
        <a:spcAft>
          <a:spcPct val="0"/>
        </a:spcAft>
        <a:buChar char="–"/>
        <a:defRPr sz="5500">
          <a:solidFill>
            <a:schemeClr val="tx1"/>
          </a:solidFill>
          <a:latin typeface="+mn-lt"/>
        </a:defRPr>
      </a:lvl4pPr>
      <a:lvl5pPr marL="5643563" indent="-627063" algn="l" defTabSz="2508250" rtl="0" fontAlgn="base">
        <a:spcBef>
          <a:spcPct val="20000"/>
        </a:spcBef>
        <a:spcAft>
          <a:spcPct val="0"/>
        </a:spcAft>
        <a:buChar char="»"/>
        <a:defRPr sz="5500">
          <a:solidFill>
            <a:schemeClr val="tx1"/>
          </a:solidFill>
          <a:latin typeface="+mn-lt"/>
        </a:defRPr>
      </a:lvl5pPr>
      <a:lvl6pPr marL="6100763" indent="-627063" algn="l" defTabSz="2508250" rtl="0" fontAlgn="base">
        <a:spcBef>
          <a:spcPct val="20000"/>
        </a:spcBef>
        <a:spcAft>
          <a:spcPct val="0"/>
        </a:spcAft>
        <a:buChar char="»"/>
        <a:defRPr sz="5500">
          <a:solidFill>
            <a:schemeClr val="tx1"/>
          </a:solidFill>
          <a:latin typeface="+mn-lt"/>
        </a:defRPr>
      </a:lvl6pPr>
      <a:lvl7pPr marL="6557963" indent="-627063" algn="l" defTabSz="2508250" rtl="0" fontAlgn="base">
        <a:spcBef>
          <a:spcPct val="20000"/>
        </a:spcBef>
        <a:spcAft>
          <a:spcPct val="0"/>
        </a:spcAft>
        <a:buChar char="»"/>
        <a:defRPr sz="5500">
          <a:solidFill>
            <a:schemeClr val="tx1"/>
          </a:solidFill>
          <a:latin typeface="+mn-lt"/>
        </a:defRPr>
      </a:lvl7pPr>
      <a:lvl8pPr marL="7015163" indent="-627063" algn="l" defTabSz="2508250" rtl="0" fontAlgn="base">
        <a:spcBef>
          <a:spcPct val="20000"/>
        </a:spcBef>
        <a:spcAft>
          <a:spcPct val="0"/>
        </a:spcAft>
        <a:buChar char="»"/>
        <a:defRPr sz="5500">
          <a:solidFill>
            <a:schemeClr val="tx1"/>
          </a:solidFill>
          <a:latin typeface="+mn-lt"/>
        </a:defRPr>
      </a:lvl8pPr>
      <a:lvl9pPr marL="7472363" indent="-627063" algn="l" defTabSz="2508250" rtl="0" fontAlgn="base">
        <a:spcBef>
          <a:spcPct val="20000"/>
        </a:spcBef>
        <a:spcAft>
          <a:spcPct val="0"/>
        </a:spcAft>
        <a:buChar char="»"/>
        <a:defRPr sz="5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78" name="AutoShape 30"/>
          <p:cNvSpPr>
            <a:spLocks noChangeArrowheads="1"/>
          </p:cNvSpPr>
          <p:nvPr/>
        </p:nvSpPr>
        <p:spPr bwMode="auto">
          <a:xfrm>
            <a:off x="20526375" y="3048000"/>
            <a:ext cx="6477000" cy="129921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77" name="AutoShape 29"/>
          <p:cNvSpPr>
            <a:spLocks noChangeArrowheads="1"/>
          </p:cNvSpPr>
          <p:nvPr/>
        </p:nvSpPr>
        <p:spPr bwMode="auto">
          <a:xfrm>
            <a:off x="7096125" y="3048000"/>
            <a:ext cx="6477000" cy="129921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79" name="AutoShape 31"/>
          <p:cNvSpPr>
            <a:spLocks noChangeArrowheads="1"/>
          </p:cNvSpPr>
          <p:nvPr/>
        </p:nvSpPr>
        <p:spPr bwMode="auto">
          <a:xfrm>
            <a:off x="13811250" y="3048000"/>
            <a:ext cx="6477000" cy="129921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2" name="AutoShape 4"/>
          <p:cNvSpPr>
            <a:spLocks noChangeArrowheads="1"/>
          </p:cNvSpPr>
          <p:nvPr/>
        </p:nvSpPr>
        <p:spPr bwMode="auto">
          <a:xfrm>
            <a:off x="381000" y="3048000"/>
            <a:ext cx="6477000" cy="129921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7" name="Text Box 9"/>
          <p:cNvSpPr txBox="1">
            <a:spLocks noChangeArrowheads="1"/>
          </p:cNvSpPr>
          <p:nvPr/>
        </p:nvSpPr>
        <p:spPr bwMode="auto">
          <a:xfrm>
            <a:off x="563563" y="4425950"/>
            <a:ext cx="6111875" cy="10900341"/>
          </a:xfrm>
          <a:prstGeom prst="rect">
            <a:avLst/>
          </a:prstGeom>
          <a:noFill/>
          <a:ln w="9525">
            <a:noFill/>
            <a:miter lim="800000"/>
            <a:headEnd/>
            <a:tailEnd/>
          </a:ln>
          <a:effectLst/>
        </p:spPr>
        <p:txBody>
          <a:bodyPr lIns="52247" tIns="26123" rIns="52247" bIns="26123">
            <a:spAutoFit/>
          </a:bodyPr>
          <a:lstStyle/>
          <a:p>
            <a:pPr algn="l" defTabSz="2508250" eaLnBrk="0" hangingPunct="0">
              <a:lnSpc>
                <a:spcPct val="95000"/>
              </a:lnSpc>
            </a:pPr>
            <a:r>
              <a:rPr lang="en-US" sz="1400" dirty="0">
                <a:latin typeface="Times New Roman" pitchFamily="18" charset="0"/>
              </a:rPr>
              <a:t>We hope you find this template useful! This one is set up to yield </a:t>
            </a:r>
            <a:r>
              <a:rPr lang="en-US" sz="1400" dirty="0" smtClean="0">
                <a:latin typeface="Times New Roman" pitchFamily="18" charset="0"/>
              </a:rPr>
              <a:t>a 60x36” (5x3’) </a:t>
            </a:r>
            <a:r>
              <a:rPr lang="en-US" sz="1400" dirty="0">
                <a:latin typeface="Times New Roman" pitchFamily="18" charset="0"/>
              </a:rPr>
              <a:t>horizontal poster when we print it at 200%.</a:t>
            </a:r>
          </a:p>
          <a:p>
            <a:pPr algn="l" defTabSz="2508250" eaLnBrk="0" hangingPunct="0">
              <a:lnSpc>
                <a:spcPct val="95000"/>
              </a:lnSpc>
            </a:pPr>
            <a:endParaRPr lang="en-US" sz="1400" dirty="0">
              <a:latin typeface="Times New Roman" pitchFamily="18" charset="0"/>
            </a:endParaRPr>
          </a:p>
          <a:p>
            <a:pPr algn="l" defTabSz="4389438" eaLnBrk="0" hangingPunct="0">
              <a:lnSpc>
                <a:spcPct val="95000"/>
              </a:lnSpc>
            </a:pPr>
            <a:r>
              <a:rPr lang="en-US" sz="1400" dirty="0">
                <a:latin typeface="Times New Roman" pitchFamily="18" charset="0"/>
              </a:rPr>
              <a:t>We’ve put in the headings we usually see in these posters, you can copy and paste and change to your heart’s content! We suggest you use black text against a light background so that it is easy to read. Background color can be changed in the design tab, background drop down menu.</a:t>
            </a: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dirty="0">
                <a:latin typeface="Times New Roman" pitchFamily="18" charset="0"/>
              </a:rPr>
              <a:t>The boxes around the text will automatically fit the text you type, and if you click on the </a:t>
            </a:r>
            <a:r>
              <a:rPr lang="en-US" sz="1400" dirty="0" smtClean="0">
                <a:latin typeface="Times New Roman" pitchFamily="18" charset="0"/>
              </a:rPr>
              <a:t>text box, </a:t>
            </a:r>
            <a:r>
              <a:rPr lang="en-US" sz="1400" dirty="0">
                <a:latin typeface="Times New Roman" pitchFamily="18" charset="0"/>
              </a:rPr>
              <a:t>you can use the little handles that appear to stretch or squeeze the text boxes to whatever size you want. If you need just a little more room for your type, change the line spacing to a multiple of .90 or even .85 in home &gt;paragraph &gt;line spacing. The type in </a:t>
            </a:r>
            <a:r>
              <a:rPr lang="en-US" sz="1400" dirty="0" smtClean="0">
                <a:latin typeface="Times New Roman" pitchFamily="18" charset="0"/>
              </a:rPr>
              <a:t>this </a:t>
            </a:r>
            <a:r>
              <a:rPr lang="en-US" sz="1400" dirty="0">
                <a:latin typeface="Times New Roman" pitchFamily="18" charset="0"/>
              </a:rPr>
              <a:t>poster’s text boxes </a:t>
            </a:r>
            <a:r>
              <a:rPr lang="en-US" sz="1400" dirty="0" smtClean="0">
                <a:latin typeface="Times New Roman" pitchFamily="18" charset="0"/>
              </a:rPr>
              <a:t>should be </a:t>
            </a:r>
            <a:r>
              <a:rPr lang="en-US" sz="1400" dirty="0">
                <a:latin typeface="Times New Roman" pitchFamily="18" charset="0"/>
              </a:rPr>
              <a:t>at least </a:t>
            </a:r>
            <a:r>
              <a:rPr lang="en-US" sz="1400" dirty="0" smtClean="0">
                <a:latin typeface="Times New Roman" pitchFamily="18" charset="0"/>
              </a:rPr>
              <a:t>12 point, and will become 24 point when we print at 200%. </a:t>
            </a:r>
            <a:endParaRPr lang="en-US" sz="1400" dirty="0">
              <a:latin typeface="Times New Roman" pitchFamily="18" charset="0"/>
            </a:endParaRP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dirty="0">
                <a:latin typeface="Times New Roman" pitchFamily="18" charset="0"/>
              </a:rPr>
              <a:t>The dotted lines through the center of the piece will not print, they are for alignment. You can move them around by clicking and holding them, and a little box will tell you where they are on the page. Use them to get your pictures or text boxes aligned together. </a:t>
            </a: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dirty="0">
                <a:latin typeface="Times New Roman" pitchFamily="18" charset="0"/>
              </a:rPr>
              <a:t>You can add a guideline by holding the control key down as you move one. It can also help to turn on Snap to Guides by right clicking the background and going to Grid and Guides. That will make images and text boxes “magnetically” snap to the guidelines.</a:t>
            </a: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b="1" dirty="0">
                <a:latin typeface="Times New Roman" pitchFamily="18" charset="0"/>
              </a:rPr>
              <a:t>How to bring things in from Excel® and Word®</a:t>
            </a:r>
            <a:endParaRPr lang="en-US" sz="1400" dirty="0">
              <a:latin typeface="Times New Roman" pitchFamily="18" charset="0"/>
            </a:endParaRP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b="1" dirty="0">
                <a:latin typeface="Times New Roman" pitchFamily="18" charset="0"/>
              </a:rPr>
              <a:t>Excel</a:t>
            </a:r>
            <a:r>
              <a:rPr lang="en-US" sz="1400" dirty="0">
                <a:latin typeface="Times New Roman" pitchFamily="18" charset="0"/>
              </a:rPr>
              <a:t>- select the chart, then copy (</a:t>
            </a:r>
            <a:r>
              <a:rPr lang="en-US" sz="1400" dirty="0" err="1">
                <a:latin typeface="Times New Roman" pitchFamily="18" charset="0"/>
              </a:rPr>
              <a:t>ctl+C</a:t>
            </a:r>
            <a:r>
              <a:rPr lang="en-US" sz="1400" dirty="0">
                <a:latin typeface="Times New Roman" pitchFamily="18" charset="0"/>
              </a:rPr>
              <a:t>), and paste (</a:t>
            </a:r>
            <a:r>
              <a:rPr lang="en-US" sz="1400" dirty="0" err="1">
                <a:latin typeface="Times New Roman" pitchFamily="18" charset="0"/>
              </a:rPr>
              <a:t>ctl+V</a:t>
            </a:r>
            <a:r>
              <a:rPr lang="en-US" sz="1400" dirty="0">
                <a:latin typeface="Times New Roman" pitchFamily="18" charset="0"/>
              </a:rPr>
              <a:t>) into PowerPoint®. The chart can then be stretched to fit or edited as required. </a:t>
            </a:r>
            <a:r>
              <a:rPr lang="en-US" sz="1400" b="1" i="1" u="sng" dirty="0">
                <a:latin typeface="Times New Roman" pitchFamily="18" charset="0"/>
              </a:rPr>
              <a:t>Watch out</a:t>
            </a:r>
            <a:r>
              <a:rPr lang="en-US" sz="1400" dirty="0">
                <a:latin typeface="Times New Roman" pitchFamily="18" charset="0"/>
              </a:rPr>
              <a:t> for scientific symbols used in imported charts, which PowerPoint will not recognize as a used font and may print improperly if we don’t have the font installed on our system. It is best to use the Symbol font for scientific characters, we always have that installed.</a:t>
            </a: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b="1" dirty="0">
                <a:latin typeface="Times New Roman" pitchFamily="18" charset="0"/>
              </a:rPr>
              <a:t>Word</a:t>
            </a:r>
            <a:r>
              <a:rPr lang="en-US" sz="1400" dirty="0">
                <a:latin typeface="Times New Roman" pitchFamily="18" charset="0"/>
              </a:rPr>
              <a:t>- select the text to be brought into PowerPoint, copy, then paste the text into a new or existing text block. This text is editable. You can change the size, color, etc. in home &gt;font. We suggest you not put shadows on smaller text. Stick with Arial and Times New Roman fonts so your collaborators will have them. </a:t>
            </a: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b="1" dirty="0">
                <a:latin typeface="Times New Roman" pitchFamily="18" charset="0"/>
              </a:rPr>
              <a:t>Tables</a:t>
            </a:r>
            <a:r>
              <a:rPr lang="en-US" sz="1400" dirty="0">
                <a:latin typeface="Times New Roman" pitchFamily="18" charset="0"/>
              </a:rPr>
              <a:t> that come in funny can often be fixed by doing paste &gt;special &gt;enhanced metafile.</a:t>
            </a:r>
          </a:p>
          <a:p>
            <a:pPr algn="l" defTabSz="4389438" eaLnBrk="0" hangingPunct="0">
              <a:lnSpc>
                <a:spcPct val="95000"/>
              </a:lnSpc>
            </a:pPr>
            <a:endParaRPr lang="en-US" sz="1400" b="1" dirty="0">
              <a:latin typeface="Times New Roman" pitchFamily="18" charset="0"/>
            </a:endParaRPr>
          </a:p>
          <a:p>
            <a:pPr algn="l" defTabSz="4389438" eaLnBrk="0" hangingPunct="0">
              <a:lnSpc>
                <a:spcPct val="95000"/>
              </a:lnSpc>
            </a:pPr>
            <a:r>
              <a:rPr lang="en-US" sz="1400" b="1" dirty="0">
                <a:latin typeface="Times New Roman" pitchFamily="18" charset="0"/>
              </a:rPr>
              <a:t>Photos</a:t>
            </a:r>
            <a:endParaRPr lang="en-US" sz="1400" dirty="0">
              <a:latin typeface="Times New Roman" pitchFamily="18" charset="0"/>
            </a:endParaRP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dirty="0">
                <a:latin typeface="Times New Roman" pitchFamily="18" charset="0"/>
              </a:rPr>
              <a:t>We need images to be 72 to 100 dpi in their </a:t>
            </a:r>
            <a:r>
              <a:rPr lang="en-US" sz="1400" u="sng" dirty="0">
                <a:latin typeface="Times New Roman" pitchFamily="18" charset="0"/>
              </a:rPr>
              <a:t>final size</a:t>
            </a:r>
            <a:r>
              <a:rPr lang="en-US" sz="1400" dirty="0">
                <a:latin typeface="Times New Roman" pitchFamily="18" charset="0"/>
              </a:rPr>
              <a:t>, a rough rule of thumb that a  500 kb jpg (2 megapixel) image file can go up to 12x16” on your poster. Do insert &gt;from file to import them.</a:t>
            </a:r>
          </a:p>
          <a:p>
            <a:pPr algn="l" defTabSz="4389438" eaLnBrk="0" hangingPunct="0">
              <a:lnSpc>
                <a:spcPct val="95000"/>
              </a:lnSpc>
            </a:pPr>
            <a:endParaRPr lang="en-US" sz="1400" b="1" dirty="0">
              <a:latin typeface="Times New Roman" pitchFamily="18" charset="0"/>
            </a:endParaRPr>
          </a:p>
          <a:p>
            <a:pPr algn="l" defTabSz="4389438" eaLnBrk="0" hangingPunct="0">
              <a:lnSpc>
                <a:spcPct val="95000"/>
              </a:lnSpc>
            </a:pPr>
            <a:r>
              <a:rPr lang="en-US" sz="1400" b="1" dirty="0">
                <a:latin typeface="Times New Roman" pitchFamily="18" charset="0"/>
              </a:rPr>
              <a:t>Preview: </a:t>
            </a:r>
            <a:r>
              <a:rPr lang="en-US" sz="1400" dirty="0">
                <a:latin typeface="Times New Roman" pitchFamily="18" charset="0"/>
              </a:rPr>
              <a:t>To see your in poster in actual size, go to </a:t>
            </a:r>
            <a:r>
              <a:rPr lang="en-US" sz="1400" dirty="0" smtClean="0">
                <a:latin typeface="Times New Roman" pitchFamily="18" charset="0"/>
              </a:rPr>
              <a:t>view-zoom-200</a:t>
            </a:r>
            <a:r>
              <a:rPr lang="en-US" sz="1400" dirty="0">
                <a:latin typeface="Times New Roman" pitchFamily="18" charset="0"/>
              </a:rPr>
              <a:t>%. It’s important to walk through your poster viewing it at </a:t>
            </a:r>
            <a:r>
              <a:rPr lang="en-US" sz="1400" dirty="0" smtClean="0">
                <a:latin typeface="Times New Roman" pitchFamily="18" charset="0"/>
              </a:rPr>
              <a:t>full size to </a:t>
            </a:r>
            <a:r>
              <a:rPr lang="en-US" sz="1400" dirty="0">
                <a:latin typeface="Times New Roman" pitchFamily="18" charset="0"/>
              </a:rPr>
              <a:t>be sure it’s going to look OK.</a:t>
            </a:r>
          </a:p>
          <a:p>
            <a:pPr algn="l" defTabSz="4389438" eaLnBrk="0" hangingPunct="0">
              <a:lnSpc>
                <a:spcPct val="95000"/>
              </a:lnSpc>
            </a:pPr>
            <a:endParaRPr lang="en-US" sz="1400" dirty="0">
              <a:latin typeface="Times New Roman" pitchFamily="18" charset="0"/>
            </a:endParaRPr>
          </a:p>
          <a:p>
            <a:pPr algn="l" defTabSz="4389438" eaLnBrk="0" hangingPunct="0">
              <a:lnSpc>
                <a:spcPct val="95000"/>
              </a:lnSpc>
            </a:pPr>
            <a:r>
              <a:rPr lang="en-US" sz="1400" b="1" dirty="0">
                <a:latin typeface="Times New Roman" pitchFamily="18" charset="0"/>
              </a:rPr>
              <a:t>Feedback:</a:t>
            </a:r>
            <a:r>
              <a:rPr lang="en-US" sz="1400" dirty="0">
                <a:latin typeface="Times New Roman" pitchFamily="18" charset="0"/>
              </a:rPr>
              <a:t> If you have comments about how this template worked for you, email to sales@megaprint.com. We listen! Call us at 800-590-7850 if we can help in any way.</a:t>
            </a:r>
            <a:endParaRPr lang="en-US" sz="1400" b="1" dirty="0">
              <a:latin typeface="Times New Roman" pitchFamily="18" charset="0"/>
            </a:endParaRPr>
          </a:p>
        </p:txBody>
      </p:sp>
      <p:sp>
        <p:nvSpPr>
          <p:cNvPr id="2058" name="Text Box 10"/>
          <p:cNvSpPr txBox="1">
            <a:spLocks noChangeArrowheads="1"/>
          </p:cNvSpPr>
          <p:nvPr/>
        </p:nvSpPr>
        <p:spPr bwMode="auto">
          <a:xfrm>
            <a:off x="7239000" y="3276600"/>
            <a:ext cx="6143625" cy="736600"/>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4500" b="1"/>
              <a:t>Methods</a:t>
            </a:r>
          </a:p>
        </p:txBody>
      </p:sp>
      <p:sp>
        <p:nvSpPr>
          <p:cNvPr id="2059" name="Text Box 11"/>
          <p:cNvSpPr txBox="1">
            <a:spLocks noChangeArrowheads="1"/>
          </p:cNvSpPr>
          <p:nvPr/>
        </p:nvSpPr>
        <p:spPr bwMode="auto">
          <a:xfrm>
            <a:off x="20764500" y="3279775"/>
            <a:ext cx="6143625" cy="736600"/>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4500" b="1"/>
              <a:t>Conclusions</a:t>
            </a:r>
          </a:p>
        </p:txBody>
      </p:sp>
      <p:sp>
        <p:nvSpPr>
          <p:cNvPr id="2061" name="AutoShape 13"/>
          <p:cNvSpPr>
            <a:spLocks noChangeArrowheads="1"/>
          </p:cNvSpPr>
          <p:nvPr/>
        </p:nvSpPr>
        <p:spPr bwMode="auto">
          <a:xfrm>
            <a:off x="428625" y="190500"/>
            <a:ext cx="26574750" cy="26289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lIns="52247" tIns="26123" rIns="52247" bIns="26123" anchor="ctr"/>
          <a:lstStyle/>
          <a:p>
            <a:pPr defTabSz="2508250"/>
            <a:endParaRPr lang="en-US" sz="4500">
              <a:solidFill>
                <a:schemeClr val="bg1"/>
              </a:solidFill>
            </a:endParaRPr>
          </a:p>
        </p:txBody>
      </p:sp>
      <p:sp>
        <p:nvSpPr>
          <p:cNvPr id="2062" name="Text Box 14"/>
          <p:cNvSpPr txBox="1">
            <a:spLocks noChangeArrowheads="1"/>
          </p:cNvSpPr>
          <p:nvPr/>
        </p:nvSpPr>
        <p:spPr bwMode="auto">
          <a:xfrm>
            <a:off x="762000" y="317500"/>
            <a:ext cx="25574625" cy="2078038"/>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6500" b="1"/>
              <a:t>Title of the Research Study</a:t>
            </a:r>
          </a:p>
          <a:p>
            <a:pPr defTabSz="2508250"/>
            <a:r>
              <a:rPr lang="en-US" sz="4500" b="1"/>
              <a:t>PEOPLE WHO DID THE STUDY</a:t>
            </a:r>
          </a:p>
          <a:p>
            <a:pPr defTabSz="2508250"/>
            <a:r>
              <a:rPr lang="en-US" sz="2300" b="1" i="1"/>
              <a:t>UNIVERSITIES AND/OR  HOSPITALS THEY ARE AFFILIATED WITH</a:t>
            </a:r>
            <a:endParaRPr lang="en-US" sz="4500"/>
          </a:p>
        </p:txBody>
      </p:sp>
      <p:sp>
        <p:nvSpPr>
          <p:cNvPr id="2067" name="Text Box 19"/>
          <p:cNvSpPr txBox="1">
            <a:spLocks noChangeArrowheads="1"/>
          </p:cNvSpPr>
          <p:nvPr/>
        </p:nvSpPr>
        <p:spPr bwMode="auto">
          <a:xfrm>
            <a:off x="7729538" y="9399588"/>
            <a:ext cx="5191125" cy="554037"/>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3300" b="1" i="1"/>
              <a:t>Figure #1</a:t>
            </a:r>
          </a:p>
        </p:txBody>
      </p:sp>
      <p:sp>
        <p:nvSpPr>
          <p:cNvPr id="2073" name="Text Box 25"/>
          <p:cNvSpPr txBox="1">
            <a:spLocks noChangeArrowheads="1"/>
          </p:cNvSpPr>
          <p:nvPr/>
        </p:nvSpPr>
        <p:spPr bwMode="auto">
          <a:xfrm>
            <a:off x="14530388" y="9407525"/>
            <a:ext cx="5191125" cy="554038"/>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3300" b="1" i="1"/>
              <a:t>Figure #2</a:t>
            </a:r>
          </a:p>
        </p:txBody>
      </p:sp>
      <p:sp>
        <p:nvSpPr>
          <p:cNvPr id="2074" name="AutoShape 26"/>
          <p:cNvSpPr>
            <a:spLocks noChangeArrowheads="1"/>
          </p:cNvSpPr>
          <p:nvPr/>
        </p:nvSpPr>
        <p:spPr bwMode="auto">
          <a:xfrm>
            <a:off x="14409738" y="10363200"/>
            <a:ext cx="5238750" cy="5181600"/>
          </a:xfrm>
          <a:prstGeom prst="flowChartOr">
            <a:avLst/>
          </a:prstGeom>
          <a:solidFill>
            <a:schemeClr val="bg1"/>
          </a:solidFill>
          <a:ln w="9525">
            <a:solidFill>
              <a:schemeClr val="tx1"/>
            </a:solidFill>
            <a:round/>
            <a:headEnd/>
            <a:tailEnd/>
          </a:ln>
          <a:effectLst/>
        </p:spPr>
        <p:txBody>
          <a:bodyPr wrap="none" anchor="ctr"/>
          <a:lstStyle/>
          <a:p>
            <a:endParaRPr lang="en-US"/>
          </a:p>
        </p:txBody>
      </p:sp>
      <p:sp>
        <p:nvSpPr>
          <p:cNvPr id="2075" name="Text Box 27"/>
          <p:cNvSpPr txBox="1">
            <a:spLocks noChangeArrowheads="1"/>
          </p:cNvSpPr>
          <p:nvPr/>
        </p:nvSpPr>
        <p:spPr bwMode="auto">
          <a:xfrm>
            <a:off x="21043900" y="12573000"/>
            <a:ext cx="5191125" cy="554038"/>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3300"/>
              <a:t>Bibliography</a:t>
            </a:r>
          </a:p>
        </p:txBody>
      </p:sp>
      <p:sp>
        <p:nvSpPr>
          <p:cNvPr id="2083" name="Rectangle 35"/>
          <p:cNvSpPr>
            <a:spLocks noChangeArrowheads="1"/>
          </p:cNvSpPr>
          <p:nvPr/>
        </p:nvSpPr>
        <p:spPr bwMode="auto">
          <a:xfrm>
            <a:off x="7477125" y="10371138"/>
            <a:ext cx="5713413" cy="5287962"/>
          </a:xfrm>
          <a:prstGeom prst="rect">
            <a:avLst/>
          </a:prstGeom>
          <a:solidFill>
            <a:schemeClr val="bg1"/>
          </a:solidFill>
          <a:ln w="9525">
            <a:solidFill>
              <a:schemeClr val="tx1"/>
            </a:solidFill>
            <a:miter lim="800000"/>
            <a:headEnd/>
            <a:tailEnd/>
          </a:ln>
          <a:effectLst/>
        </p:spPr>
        <p:txBody>
          <a:bodyPr wrap="none" lIns="52247" tIns="26123" rIns="52247" bIns="26123" anchor="ctr"/>
          <a:lstStyle/>
          <a:p>
            <a:pPr defTabSz="522288" eaLnBrk="0" hangingPunct="0"/>
            <a:r>
              <a:rPr lang="en-US" sz="2100">
                <a:latin typeface="Times New Roman" pitchFamily="18" charset="0"/>
              </a:rPr>
              <a:t>CHART or PICTURE</a:t>
            </a:r>
          </a:p>
        </p:txBody>
      </p:sp>
      <p:sp>
        <p:nvSpPr>
          <p:cNvPr id="2084" name="Text Box 36"/>
          <p:cNvSpPr txBox="1">
            <a:spLocks noChangeArrowheads="1"/>
          </p:cNvSpPr>
          <p:nvPr/>
        </p:nvSpPr>
        <p:spPr bwMode="auto">
          <a:xfrm>
            <a:off x="7302500" y="4419600"/>
            <a:ext cx="5889625" cy="4017963"/>
          </a:xfrm>
          <a:prstGeom prst="rect">
            <a:avLst/>
          </a:prstGeom>
          <a:noFill/>
          <a:ln w="57150" cmpd="thinThick">
            <a:noFill/>
            <a:miter lim="800000"/>
            <a:headEnd/>
            <a:tailEnd/>
          </a:ln>
          <a:effectLst/>
        </p:spPr>
        <p:txBody>
          <a:bodyPr lIns="34951" tIns="17475" rIns="34951" bIns="17475">
            <a:spAutoFit/>
          </a:bodyPr>
          <a:lstStyle/>
          <a:p>
            <a:pPr algn="l" defTabSz="350838" eaLnBrk="0" hangingPunct="0">
              <a:lnSpc>
                <a:spcPct val="95000"/>
              </a:lnSpc>
            </a:pPr>
            <a:r>
              <a:rPr lang="en-US" sz="14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350838" eaLnBrk="0" hangingPunct="0">
              <a:lnSpc>
                <a:spcPct val="95000"/>
              </a:lnSpc>
            </a:pPr>
            <a:endParaRPr lang="en-US" sz="1400">
              <a:latin typeface="Times New Roman" pitchFamily="18" charset="0"/>
            </a:endParaRPr>
          </a:p>
          <a:p>
            <a:pPr algn="l" defTabSz="350838" eaLnBrk="0" hangingPunct="0">
              <a:lnSpc>
                <a:spcPct val="95000"/>
              </a:lnSpc>
            </a:pPr>
            <a:r>
              <a:rPr lang="en-US" sz="1400">
                <a:latin typeface="Times New Roman" pitchFamily="18" charset="0"/>
              </a:rPr>
              <a:t>Y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1400" b="1">
              <a:latin typeface="Times New Roman" pitchFamily="18" charset="0"/>
            </a:endParaRPr>
          </a:p>
          <a:p>
            <a:pPr algn="l" defTabSz="350838" eaLnBrk="0" hangingPunct="0"/>
            <a:endParaRPr lang="en-US" sz="1000">
              <a:latin typeface="Times New Roman" pitchFamily="18" charset="0"/>
            </a:endParaRPr>
          </a:p>
        </p:txBody>
      </p:sp>
      <p:sp>
        <p:nvSpPr>
          <p:cNvPr id="2086" name="Text Box 38"/>
          <p:cNvSpPr txBox="1">
            <a:spLocks noChangeArrowheads="1"/>
          </p:cNvSpPr>
          <p:nvPr/>
        </p:nvSpPr>
        <p:spPr bwMode="auto">
          <a:xfrm>
            <a:off x="20880388" y="13115925"/>
            <a:ext cx="5741987" cy="2051050"/>
          </a:xfrm>
          <a:prstGeom prst="rect">
            <a:avLst/>
          </a:prstGeom>
          <a:noFill/>
          <a:ln w="57150" cmpd="thinThick">
            <a:noFill/>
            <a:miter lim="800000"/>
            <a:headEnd/>
            <a:tailEnd/>
          </a:ln>
          <a:effectLst/>
        </p:spPr>
        <p:txBody>
          <a:bodyPr lIns="34951" tIns="17475" rIns="34951" bIns="17475">
            <a:spAutoFit/>
          </a:bodyPr>
          <a:lstStyle/>
          <a:p>
            <a:pPr marL="195263" indent="-195263" algn="l" defTabSz="350838" eaLnBrk="0" hangingPunct="0">
              <a:lnSpc>
                <a:spcPct val="95000"/>
              </a:lnSpc>
            </a:pPr>
            <a:endParaRPr lang="en-US" sz="1400" b="1">
              <a:latin typeface="Times New Roman" pitchFamily="18" charset="0"/>
            </a:endParaRPr>
          </a:p>
          <a:p>
            <a:pPr marL="195263" indent="-195263" algn="l" defTabSz="350838" eaLnBrk="0" hangingPunct="0">
              <a:lnSpc>
                <a:spcPct val="95000"/>
              </a:lnSpc>
              <a:buFontTx/>
              <a:buAutoNum type="arabicPeriod"/>
            </a:pPr>
            <a:r>
              <a:rPr lang="en-US" sz="1400" b="1">
                <a:latin typeface="Times New Roman" pitchFamily="18" charset="0"/>
              </a:rPr>
              <a:t>Xxxxxxxxxxxxxxxxxxxxxxxxxxxxxxxxxxxxxxxxxxxxxxxxxxxxxxxxxxxxxxxxxxxxxxxxxxxxxxxxxxxxxxxxxxx</a:t>
            </a:r>
          </a:p>
          <a:p>
            <a:pPr marL="195263" indent="-195263" algn="l" defTabSz="350838" eaLnBrk="0" hangingPunct="0">
              <a:lnSpc>
                <a:spcPct val="95000"/>
              </a:lnSpc>
              <a:buFontTx/>
              <a:buAutoNum type="arabicPeriod"/>
            </a:pPr>
            <a:r>
              <a:rPr lang="en-US" sz="1400" b="1">
                <a:latin typeface="Times New Roman" pitchFamily="18" charset="0"/>
              </a:rPr>
              <a:t>Xxxxxxxxxxxxxxxxxxxxxxxxxxxxxxxxxxxxxxxxxxxxxxxxxxxxxxxxxxxxxxxxxxxxxxxxxxxxxxxxxxxxxxxxxxxx</a:t>
            </a:r>
          </a:p>
          <a:p>
            <a:pPr marL="195263" indent="-195263" algn="l" defTabSz="350838" eaLnBrk="0" hangingPunct="0">
              <a:lnSpc>
                <a:spcPct val="95000"/>
              </a:lnSpc>
              <a:buFont typeface="Symbol" pitchFamily="18" charset="2"/>
              <a:buAutoNum type="arabicPeriod"/>
            </a:pPr>
            <a:r>
              <a:rPr lang="en-US" sz="1400" b="1">
                <a:latin typeface="Times New Roman" pitchFamily="18" charset="0"/>
              </a:rPr>
              <a:t>Xxxxxxxxxxxxxxxxxxxxxxxxxxxxxxxxxxxxxxxxxxxxxxxxxxxxxxxxxxxxxxxxxxxxxxxxxxxxxxxxxxxxxxxxxxxxxxxxxxxxxxxxxxxxxxxxxxxxxxx</a:t>
            </a:r>
          </a:p>
          <a:p>
            <a:pPr marL="195263" indent="-195263" algn="l" defTabSz="350838" eaLnBrk="0" hangingPunct="0">
              <a:lnSpc>
                <a:spcPct val="95000"/>
              </a:lnSpc>
              <a:buFont typeface="Symbol" pitchFamily="18" charset="2"/>
              <a:buAutoNum type="arabicPeriod"/>
            </a:pPr>
            <a:r>
              <a:rPr lang="en-US" sz="1400" b="1">
                <a:latin typeface="Times New Roman" pitchFamily="18" charset="0"/>
              </a:rPr>
              <a:t>Xxxxxxxxxxxxxxxxxxxxxxxxxxxxxxxxxxxxxxxxxxxxxxxxxxxxxxxxxxxxxxxxxxxxxxxxxxxxxxxxxxx</a:t>
            </a:r>
          </a:p>
          <a:p>
            <a:pPr marL="195263" indent="-195263" algn="l" defTabSz="350838" eaLnBrk="0" hangingPunct="0">
              <a:lnSpc>
                <a:spcPct val="95000"/>
              </a:lnSpc>
              <a:buFont typeface="Symbol" pitchFamily="18" charset="2"/>
              <a:buAutoNum type="arabicPeriod"/>
            </a:pPr>
            <a:endParaRPr lang="en-US" sz="1400" b="1">
              <a:latin typeface="Times New Roman" pitchFamily="18" charset="0"/>
            </a:endParaRPr>
          </a:p>
        </p:txBody>
      </p:sp>
      <p:sp>
        <p:nvSpPr>
          <p:cNvPr id="2087" name="Text Box 39"/>
          <p:cNvSpPr txBox="1">
            <a:spLocks noChangeArrowheads="1"/>
          </p:cNvSpPr>
          <p:nvPr/>
        </p:nvSpPr>
        <p:spPr bwMode="auto">
          <a:xfrm>
            <a:off x="13993813" y="4457700"/>
            <a:ext cx="6103937" cy="3606800"/>
          </a:xfrm>
          <a:prstGeom prst="rect">
            <a:avLst/>
          </a:prstGeom>
          <a:noFill/>
          <a:ln w="57150" cmpd="thinThick">
            <a:noFill/>
            <a:miter lim="800000"/>
            <a:headEnd/>
            <a:tailEnd/>
          </a:ln>
          <a:effectLst/>
        </p:spPr>
        <p:txBody>
          <a:bodyPr lIns="34951" tIns="17475" rIns="34951" bIns="17475">
            <a:spAutoFit/>
          </a:bodyPr>
          <a:lstStyle/>
          <a:p>
            <a:pPr algn="l" defTabSz="350838" eaLnBrk="0" hangingPunct="0">
              <a:lnSpc>
                <a:spcPct val="95000"/>
              </a:lnSpc>
            </a:pPr>
            <a:r>
              <a:rPr lang="en-US" sz="14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350838" eaLnBrk="0" hangingPunct="0">
              <a:lnSpc>
                <a:spcPct val="95000"/>
              </a:lnSpc>
            </a:pPr>
            <a:endParaRPr lang="en-US" sz="1400">
              <a:latin typeface="Times New Roman" pitchFamily="18" charset="0"/>
            </a:endParaRPr>
          </a:p>
          <a:p>
            <a:pPr algn="l" defTabSz="350838" eaLnBrk="0" hangingPunct="0">
              <a:lnSpc>
                <a:spcPct val="95000"/>
              </a:lnSpc>
            </a:pPr>
            <a:r>
              <a:rPr lang="en-US" sz="14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1400" b="1">
              <a:latin typeface="Times New Roman" pitchFamily="18" charset="0"/>
            </a:endParaRPr>
          </a:p>
          <a:p>
            <a:pPr algn="l" defTabSz="350838" eaLnBrk="0" hangingPunct="0">
              <a:lnSpc>
                <a:spcPct val="95000"/>
              </a:lnSpc>
            </a:pPr>
            <a:endParaRPr lang="en-US" sz="1000">
              <a:latin typeface="Times New Roman" pitchFamily="18" charset="0"/>
            </a:endParaRPr>
          </a:p>
        </p:txBody>
      </p:sp>
      <p:sp>
        <p:nvSpPr>
          <p:cNvPr id="2088" name="Text Box 40"/>
          <p:cNvSpPr txBox="1">
            <a:spLocks noChangeArrowheads="1"/>
          </p:cNvSpPr>
          <p:nvPr/>
        </p:nvSpPr>
        <p:spPr bwMode="auto">
          <a:xfrm>
            <a:off x="20732750" y="4479925"/>
            <a:ext cx="6056313" cy="3606800"/>
          </a:xfrm>
          <a:prstGeom prst="rect">
            <a:avLst/>
          </a:prstGeom>
          <a:noFill/>
          <a:ln w="57150" cmpd="thinThick">
            <a:noFill/>
            <a:miter lim="800000"/>
            <a:headEnd/>
            <a:tailEnd/>
          </a:ln>
          <a:effectLst/>
        </p:spPr>
        <p:txBody>
          <a:bodyPr lIns="34951" tIns="17475" rIns="34951" bIns="17475">
            <a:spAutoFit/>
          </a:bodyPr>
          <a:lstStyle/>
          <a:p>
            <a:pPr algn="l" defTabSz="350838" eaLnBrk="0" hangingPunct="0">
              <a:lnSpc>
                <a:spcPct val="95000"/>
              </a:lnSpc>
            </a:pPr>
            <a:r>
              <a:rPr lang="en-US" sz="14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algn="l" defTabSz="350838" eaLnBrk="0" hangingPunct="0">
              <a:lnSpc>
                <a:spcPct val="95000"/>
              </a:lnSpc>
            </a:pPr>
            <a:endParaRPr lang="en-US" sz="1400">
              <a:latin typeface="Times New Roman" pitchFamily="18" charset="0"/>
            </a:endParaRPr>
          </a:p>
          <a:p>
            <a:pPr algn="l" defTabSz="350838" eaLnBrk="0" hangingPunct="0">
              <a:lnSpc>
                <a:spcPct val="95000"/>
              </a:lnSpc>
            </a:pPr>
            <a:r>
              <a:rPr lang="en-US" sz="1400">
                <a:latin typeface="Times New Roman" pitchFamily="18" charset="0"/>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lang="en-US" sz="1400" b="1">
              <a:latin typeface="Times New Roman" pitchFamily="18" charset="0"/>
            </a:endParaRPr>
          </a:p>
          <a:p>
            <a:pPr algn="l" defTabSz="350838" eaLnBrk="0" hangingPunct="0">
              <a:lnSpc>
                <a:spcPct val="95000"/>
              </a:lnSpc>
            </a:pPr>
            <a:endParaRPr lang="en-US" sz="1000">
              <a:latin typeface="Times New Roman" pitchFamily="18" charset="0"/>
            </a:endParaRPr>
          </a:p>
        </p:txBody>
      </p:sp>
      <p:sp>
        <p:nvSpPr>
          <p:cNvPr id="2090" name="Text Box 42"/>
          <p:cNvSpPr txBox="1">
            <a:spLocks noChangeArrowheads="1"/>
          </p:cNvSpPr>
          <p:nvPr/>
        </p:nvSpPr>
        <p:spPr bwMode="auto">
          <a:xfrm>
            <a:off x="523875" y="3276600"/>
            <a:ext cx="6143625" cy="736600"/>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4500" b="1"/>
              <a:t>Introduction</a:t>
            </a:r>
          </a:p>
        </p:txBody>
      </p:sp>
      <p:sp>
        <p:nvSpPr>
          <p:cNvPr id="2091" name="Text Box 43"/>
          <p:cNvSpPr txBox="1">
            <a:spLocks noChangeArrowheads="1"/>
          </p:cNvSpPr>
          <p:nvPr/>
        </p:nvSpPr>
        <p:spPr bwMode="auto">
          <a:xfrm>
            <a:off x="13954125" y="3282950"/>
            <a:ext cx="6143625" cy="736600"/>
          </a:xfrm>
          <a:prstGeom prst="rect">
            <a:avLst/>
          </a:prstGeom>
          <a:noFill/>
          <a:ln w="9525">
            <a:noFill/>
            <a:miter lim="800000"/>
            <a:headEnd/>
            <a:tailEnd/>
          </a:ln>
          <a:effectLst/>
        </p:spPr>
        <p:txBody>
          <a:bodyPr lIns="52247" tIns="26123" rIns="52247" bIns="26123">
            <a:spAutoFit/>
          </a:bodyPr>
          <a:lstStyle/>
          <a:p>
            <a:pPr defTabSz="2508250">
              <a:spcBef>
                <a:spcPct val="50000"/>
              </a:spcBef>
            </a:pPr>
            <a:r>
              <a:rPr lang="en-US" sz="4500" b="1"/>
              <a:t>Results</a:t>
            </a: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07361" y="572976"/>
            <a:ext cx="4015014" cy="1724591"/>
          </a:xfrm>
          <a:prstGeom prst="rect">
            <a:avLst/>
          </a:prstGeom>
        </p:spPr>
      </p:pic>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6" y="572975"/>
            <a:ext cx="4015014" cy="172459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17">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508250" rtl="0" eaLnBrk="1" fontAlgn="base" latinLnBrk="0" hangingPunct="1">
          <a:lnSpc>
            <a:spcPct val="100000"/>
          </a:lnSpc>
          <a:spcBef>
            <a:spcPct val="0"/>
          </a:spcBef>
          <a:spcAft>
            <a:spcPct val="0"/>
          </a:spcAft>
          <a:buClrTx/>
          <a:buSzTx/>
          <a:buFontTx/>
          <a:buNone/>
          <a:tabLst/>
          <a:defRPr kumimoji="0" lang="en-US" sz="4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508250" rtl="0" eaLnBrk="1" fontAlgn="base" latinLnBrk="0" hangingPunct="1">
          <a:lnSpc>
            <a:spcPct val="100000"/>
          </a:lnSpc>
          <a:spcBef>
            <a:spcPct val="0"/>
          </a:spcBef>
          <a:spcAft>
            <a:spcPct val="0"/>
          </a:spcAft>
          <a:buClrTx/>
          <a:buSzTx/>
          <a:buFontTx/>
          <a:buNone/>
          <a:tabLst/>
          <a:defRPr kumimoji="0" lang="en-US" sz="49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641</Words>
  <Application>Microsoft Office PowerPoint</Application>
  <PresentationFormat>Custom</PresentationFormat>
  <Paragraphs>51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36x60 Horizontal Template</dc:title>
  <dc:creator>Ethan Shulda</dc:creator>
  <dc:description>©MegaPrint Inc. 2009</dc:description>
  <cp:lastModifiedBy>Jay Buckley</cp:lastModifiedBy>
  <cp:revision>36</cp:revision>
  <dcterms:created xsi:type="dcterms:W3CDTF">2008-12-04T00:20:37Z</dcterms:created>
  <dcterms:modified xsi:type="dcterms:W3CDTF">2014-10-22T19:43:08Z</dcterms:modified>
  <cp:category>Research Poster</cp:category>
</cp:coreProperties>
</file>